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handoutMasterIdLst>
    <p:handoutMasterId r:id="rId39"/>
  </p:handoutMasterIdLst>
  <p:sldIdLst>
    <p:sldId id="272" r:id="rId2"/>
    <p:sldId id="277" r:id="rId3"/>
    <p:sldId id="279" r:id="rId4"/>
    <p:sldId id="266" r:id="rId5"/>
    <p:sldId id="267" r:id="rId6"/>
    <p:sldId id="274" r:id="rId7"/>
    <p:sldId id="301" r:id="rId8"/>
    <p:sldId id="302" r:id="rId9"/>
    <p:sldId id="303" r:id="rId10"/>
    <p:sldId id="304" r:id="rId11"/>
    <p:sldId id="290" r:id="rId12"/>
    <p:sldId id="280" r:id="rId13"/>
    <p:sldId id="275" r:id="rId14"/>
    <p:sldId id="276" r:id="rId15"/>
    <p:sldId id="278" r:id="rId16"/>
    <p:sldId id="281" r:id="rId17"/>
    <p:sldId id="285" r:id="rId18"/>
    <p:sldId id="283" r:id="rId19"/>
    <p:sldId id="286" r:id="rId20"/>
    <p:sldId id="287" r:id="rId21"/>
    <p:sldId id="292" r:id="rId22"/>
    <p:sldId id="288" r:id="rId23"/>
    <p:sldId id="305" r:id="rId24"/>
    <p:sldId id="282" r:id="rId25"/>
    <p:sldId id="284" r:id="rId26"/>
    <p:sldId id="289" r:id="rId27"/>
    <p:sldId id="293" r:id="rId28"/>
    <p:sldId id="295" r:id="rId29"/>
    <p:sldId id="294" r:id="rId30"/>
    <p:sldId id="296" r:id="rId31"/>
    <p:sldId id="306" r:id="rId32"/>
    <p:sldId id="297" r:id="rId33"/>
    <p:sldId id="298" r:id="rId34"/>
    <p:sldId id="299" r:id="rId35"/>
    <p:sldId id="300" r:id="rId36"/>
    <p:sldId id="271" r:id="rId3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0E2"/>
    <a:srgbClr val="019DB6"/>
    <a:srgbClr val="748DA2"/>
    <a:srgbClr val="9C8C7A"/>
    <a:srgbClr val="8E806C"/>
    <a:srgbClr val="3C3C3C"/>
    <a:srgbClr val="4E4F4A"/>
    <a:srgbClr val="444540"/>
    <a:srgbClr val="4D4D49"/>
    <a:srgbClr val="F4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6" autoAdjust="0"/>
    <p:restoredTop sz="95324" autoAdjust="0"/>
  </p:normalViewPr>
  <p:slideViewPr>
    <p:cSldViewPr snapToGrid="0">
      <p:cViewPr>
        <p:scale>
          <a:sx n="100" d="100"/>
          <a:sy n="100" d="100"/>
        </p:scale>
        <p:origin x="654" y="2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A5477-3F7E-4669-877F-CAC33A174F79}" type="datetime1">
              <a:rPr lang="hu-HU" smtClean="0"/>
              <a:t>2025. 05. 05.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Semmelweis Egyetem | Szervezeti egység neve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6BBF8-0AC3-4F5C-9C46-904244B9163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581194"/>
      </p:ext>
    </p:extLst>
  </p:cSld>
  <p:clrMap bg1="lt1" tx1="dk1" bg2="lt2" tx2="dk2" accent1="accent1" accent2="accent2" accent3="accent3" accent4="accent4" accent5="accent5" accent6="accent6" hlink="hlink" folHlink="folHlink"/>
  <p:hf sldNum="0"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7263F-A963-4716-9E0B-336AF0E39782}" type="datetime1">
              <a:rPr lang="hu-HU" smtClean="0"/>
              <a:t>2025. 05. 05.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hu-HU"/>
              <a:t>Semmelweis Egyetem | Szervezeti egység neve</a:t>
            </a:r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8844E-4E9E-4762-B238-A0CB0F62D7D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7450316"/>
      </p:ext>
    </p:extLst>
  </p:cSld>
  <p:clrMap bg1="lt1" tx1="dk1" bg2="lt2" tx2="dk2" accent1="accent1" accent2="accent2" accent3="accent3" accent4="accent4" accent5="accent5" accent6="accent6" hlink="hlink" folHlink="folHlink"/>
  <p:hf sldNum="0"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dia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zöveg helye 16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2458369"/>
            <a:ext cx="9144000" cy="395427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hu-HU" dirty="0"/>
              <a:t>Előadás alcíme</a:t>
            </a:r>
          </a:p>
        </p:txBody>
      </p:sp>
      <p:sp>
        <p:nvSpPr>
          <p:cNvPr id="8" name="Szöveg helye 1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1346487"/>
            <a:ext cx="9144000" cy="1088842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/>
              <a:t>Előadás címe</a:t>
            </a:r>
          </a:p>
        </p:txBody>
      </p:sp>
      <p:sp>
        <p:nvSpPr>
          <p:cNvPr id="15" name="Szöveg helye 1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971597"/>
            <a:ext cx="9144000" cy="316208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hu-HU" dirty="0"/>
              <a:t>Dr. Minta Mihály</a:t>
            </a:r>
          </a:p>
        </p:txBody>
      </p:sp>
      <p:sp>
        <p:nvSpPr>
          <p:cNvPr id="17" name="Szöveg helye 16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4375943"/>
            <a:ext cx="9144000" cy="704850"/>
          </a:xfr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chemeClr val="bg2"/>
                </a:solidFill>
              </a:defRPr>
            </a:lvl1pPr>
          </a:lstStyle>
          <a:p>
            <a:pPr>
              <a:spcBef>
                <a:spcPts val="300"/>
              </a:spcBef>
            </a:pPr>
            <a:r>
              <a:rPr lang="hu-HU" dirty="0"/>
              <a:t>MINTA SZERVEZETI EGYSÉG NEVE, </a:t>
            </a:r>
            <a:br>
              <a:rPr lang="hu-HU" dirty="0"/>
            </a:br>
            <a:r>
              <a:rPr lang="hu-HU" dirty="0"/>
              <a:t>HOSSZÚ NÉV ESETÉN KÉT SORBA TÖRDELVE</a:t>
            </a:r>
          </a:p>
        </p:txBody>
      </p:sp>
      <p:pic>
        <p:nvPicPr>
          <p:cNvPr id="7" name="Kép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18" y="5778500"/>
            <a:ext cx="2761364" cy="9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3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1243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3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04287" y="368301"/>
            <a:ext cx="2447926" cy="558165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8302"/>
            <a:ext cx="7734300" cy="55816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49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áródia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zöveg helye 14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0" y="2386148"/>
            <a:ext cx="9144000" cy="1123815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hu-HU" dirty="0"/>
              <a:t>Köszönöm a figyelmet!</a:t>
            </a:r>
          </a:p>
        </p:txBody>
      </p:sp>
      <p:sp>
        <p:nvSpPr>
          <p:cNvPr id="15" name="Szöveg helye 1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3683866"/>
            <a:ext cx="9144000" cy="316208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hu-HU" dirty="0"/>
              <a:t>Dr. Minta Mihály</a:t>
            </a:r>
          </a:p>
        </p:txBody>
      </p:sp>
      <p:pic>
        <p:nvPicPr>
          <p:cNvPr id="7" name="Kép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18" y="5778500"/>
            <a:ext cx="2761364" cy="9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8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24324"/>
          </a:xfrm>
        </p:spPr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4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08163"/>
            <a:ext cx="10515600" cy="261516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450317"/>
            <a:ext cx="10515600" cy="149963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362285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08163"/>
            <a:ext cx="5181600" cy="4141787"/>
          </a:xfrm>
        </p:spPr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08163"/>
            <a:ext cx="5181600" cy="4141787"/>
          </a:xfrm>
        </p:spPr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21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08163"/>
            <a:ext cx="5157787" cy="696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4487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808163"/>
            <a:ext cx="5183188" cy="696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4487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9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8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gyenes összekötő 8"/>
          <p:cNvCxnSpPr/>
          <p:nvPr userDrawn="1"/>
        </p:nvCxnSpPr>
        <p:spPr>
          <a:xfrm>
            <a:off x="3299294" y="6234496"/>
            <a:ext cx="1" cy="54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 userDrawn="1"/>
        </p:nvCxnSpPr>
        <p:spPr>
          <a:xfrm>
            <a:off x="8906622" y="6234496"/>
            <a:ext cx="1" cy="54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997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68301"/>
            <a:ext cx="6172200" cy="55816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08163"/>
            <a:ext cx="3932237" cy="4141787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825" cy="1325563"/>
          </a:xfrm>
        </p:spPr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45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5268" y="0"/>
            <a:ext cx="6876732" cy="6134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dirty="0"/>
              <a:t>Kép beszúrásához kattintson az ikonra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08163"/>
            <a:ext cx="3932237" cy="4141787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33825" cy="1325563"/>
          </a:xfrm>
        </p:spPr>
        <p:txBody>
          <a:bodyPr/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49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410"/>
            <a:ext cx="10515600" cy="4123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cxnSp>
        <p:nvCxnSpPr>
          <p:cNvPr id="11" name="Egyenes összekötő 10"/>
          <p:cNvCxnSpPr/>
          <p:nvPr userDrawn="1"/>
        </p:nvCxnSpPr>
        <p:spPr>
          <a:xfrm>
            <a:off x="3012564" y="6269355"/>
            <a:ext cx="1" cy="45148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zöveg helye 4"/>
          <p:cNvSpPr txBox="1">
            <a:spLocks/>
          </p:cNvSpPr>
          <p:nvPr userDrawn="1"/>
        </p:nvSpPr>
        <p:spPr>
          <a:xfrm>
            <a:off x="3012564" y="6163978"/>
            <a:ext cx="6173121" cy="6810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u-HU" sz="1200" b="1" dirty="0">
              <a:solidFill>
                <a:schemeClr val="bg2"/>
              </a:solidFill>
            </a:endParaRPr>
          </a:p>
        </p:txBody>
      </p:sp>
      <p:sp>
        <p:nvSpPr>
          <p:cNvPr id="4" name="Téglalap 3"/>
          <p:cNvSpPr/>
          <p:nvPr userDrawn="1"/>
        </p:nvSpPr>
        <p:spPr>
          <a:xfrm>
            <a:off x="-4128" y="6145282"/>
            <a:ext cx="12192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Egyenes összekötő 15"/>
          <p:cNvCxnSpPr/>
          <p:nvPr userDrawn="1"/>
        </p:nvCxnSpPr>
        <p:spPr>
          <a:xfrm>
            <a:off x="3299294" y="6234496"/>
            <a:ext cx="1" cy="54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/>
          <p:cNvCxnSpPr/>
          <p:nvPr userDrawn="1"/>
        </p:nvCxnSpPr>
        <p:spPr>
          <a:xfrm>
            <a:off x="8906622" y="6234496"/>
            <a:ext cx="1" cy="54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 helye 4"/>
          <p:cNvSpPr txBox="1">
            <a:spLocks/>
          </p:cNvSpPr>
          <p:nvPr userDrawn="1"/>
        </p:nvSpPr>
        <p:spPr>
          <a:xfrm>
            <a:off x="3283585" y="6134735"/>
            <a:ext cx="5616575" cy="720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Trebuchet MS" panose="020B0603020202020204" pitchFamily="34" charset="0"/>
              </a:rPr>
              <a:t>Szolgáltatási Igazgatóság,</a:t>
            </a:r>
          </a:p>
          <a:p>
            <a:r>
              <a:rPr lang="hu-HU" dirty="0">
                <a:latin typeface="Trebuchet MS" panose="020B0603020202020204" pitchFamily="34" charset="0"/>
              </a:rPr>
              <a:t>Operatív Irányító Központ</a:t>
            </a:r>
          </a:p>
        </p:txBody>
      </p:sp>
      <p:sp>
        <p:nvSpPr>
          <p:cNvPr id="13" name="Szöveg helye 6"/>
          <p:cNvSpPr txBox="1">
            <a:spLocks/>
          </p:cNvSpPr>
          <p:nvPr userDrawn="1"/>
        </p:nvSpPr>
        <p:spPr>
          <a:xfrm>
            <a:off x="8904288" y="6134735"/>
            <a:ext cx="3287712" cy="720000"/>
          </a:xfrm>
          <a:prstGeom prst="rect">
            <a:avLst/>
          </a:prstGeom>
        </p:spPr>
        <p:txBody>
          <a:bodyPr numCol="1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>
                <a:latin typeface="Trebuchet MS" panose="020B0603020202020204" pitchFamily="34" charset="0"/>
              </a:rPr>
              <a:t>Pál-Szabó András,</a:t>
            </a:r>
          </a:p>
          <a:p>
            <a:r>
              <a:rPr lang="hu-HU" dirty="0">
                <a:latin typeface="Trebuchet MS" panose="020B0603020202020204" pitchFamily="34" charset="0"/>
              </a:rPr>
              <a:t>OIK csoportvezető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C9EC460-93F5-724A-BCBE-F8C42248F0C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8" y="6057161"/>
            <a:ext cx="2543844" cy="84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3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2071" userDrawn="1">
          <p15:clr>
            <a:srgbClr val="F26B43"/>
          </p15:clr>
        </p15:guide>
        <p15:guide id="4" pos="5609" userDrawn="1">
          <p15:clr>
            <a:srgbClr val="F26B43"/>
          </p15:clr>
        </p15:guide>
        <p15:guide id="5" orient="horz" pos="3748" userDrawn="1">
          <p15:clr>
            <a:srgbClr val="F26B43"/>
          </p15:clr>
        </p15:guide>
        <p15:guide id="6" orient="horz" pos="1071" userDrawn="1">
          <p15:clr>
            <a:srgbClr val="F26B43"/>
          </p15:clr>
        </p15:guide>
        <p15:guide id="7" pos="347" userDrawn="1">
          <p15:clr>
            <a:srgbClr val="F26B43"/>
          </p15:clr>
        </p15:guide>
        <p15:guide id="8" orient="horz" pos="232" userDrawn="1">
          <p15:clr>
            <a:srgbClr val="F26B43"/>
          </p15:clr>
        </p15:guide>
        <p15:guide id="9" pos="7151" userDrawn="1">
          <p15:clr>
            <a:srgbClr val="F26B43"/>
          </p15:clr>
        </p15:guide>
        <p15:guide id="10" pos="529" userDrawn="1">
          <p15:clr>
            <a:srgbClr val="F26B43"/>
          </p15:clr>
        </p15:guide>
        <p15:guide id="11" orient="horz" pos="11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A kevesebb néha több, a több mindig több</a:t>
            </a:r>
            <a:endParaRPr lang="en-GB" dirty="0"/>
          </a:p>
        </p:txBody>
      </p:sp>
      <p:sp>
        <p:nvSpPr>
          <p:cNvPr id="3" name="Szöveg helye 2"/>
          <p:cNvSpPr>
            <a:spLocks noGrp="1"/>
          </p:cNvSpPr>
          <p:nvPr>
            <p:ph type="body" sz="quarter" idx="12"/>
          </p:nvPr>
        </p:nvSpPr>
        <p:spPr>
          <a:xfrm>
            <a:off x="1113576" y="1346487"/>
            <a:ext cx="9967866" cy="1088842"/>
          </a:xfrm>
        </p:spPr>
        <p:txBody>
          <a:bodyPr/>
          <a:lstStyle/>
          <a:p>
            <a:r>
              <a:rPr lang="hu-HU" dirty="0"/>
              <a:t>A MODERN MUNKAÁLLOMÁS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Pál-Szabó András</a:t>
            </a:r>
            <a:endParaRPr lang="en-GB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hu-HU" dirty="0"/>
              <a:t>SZOLGÁLTATÁSI IGAZGATÓSÁG, OPERATÍV IRÁNYÍTÓ KÖZPONT</a:t>
            </a:r>
          </a:p>
        </p:txBody>
      </p:sp>
    </p:spTree>
    <p:extLst>
      <p:ext uri="{BB962C8B-B14F-4D97-AF65-F5344CB8AC3E}">
        <p14:creationId xmlns:p14="http://schemas.microsoft.com/office/powerpoint/2010/main" val="985670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442E8DA-A335-7532-E11E-E558FE81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Mire jó még az AI?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BD92C0-DB79-4D7B-A29E-53E5623C3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Szövegírás, szerkesztés, összefoglalók készítése</a:t>
            </a:r>
          </a:p>
          <a:p>
            <a:r>
              <a:rPr lang="hu-HU" dirty="0"/>
              <a:t>Fordítások</a:t>
            </a:r>
          </a:p>
          <a:p>
            <a:r>
              <a:rPr lang="hu-HU" dirty="0"/>
              <a:t>Transzkripció (PDF)</a:t>
            </a:r>
          </a:p>
          <a:p>
            <a:r>
              <a:rPr lang="hu-HU" dirty="0"/>
              <a:t>Kutatási munkák, magyarázatok generálása</a:t>
            </a:r>
          </a:p>
          <a:p>
            <a:r>
              <a:rPr lang="hu-HU" dirty="0"/>
              <a:t>Prezentációk készítése</a:t>
            </a:r>
          </a:p>
          <a:p>
            <a:r>
              <a:rPr lang="hu-HU" dirty="0"/>
              <a:t>Adatelemzés, </a:t>
            </a:r>
            <a:r>
              <a:rPr lang="hu-HU" dirty="0" err="1"/>
              <a:t>riportálás</a:t>
            </a:r>
            <a:r>
              <a:rPr lang="hu-HU" dirty="0"/>
              <a:t> (Excel, </a:t>
            </a:r>
            <a:r>
              <a:rPr lang="hu-HU" dirty="0" err="1"/>
              <a:t>Power</a:t>
            </a:r>
            <a:r>
              <a:rPr lang="hu-HU" dirty="0"/>
              <a:t> BI)</a:t>
            </a:r>
          </a:p>
          <a:p>
            <a:r>
              <a:rPr lang="hu-HU" dirty="0"/>
              <a:t>Időmenedzsment, </a:t>
            </a:r>
            <a:r>
              <a:rPr lang="hu-HU" dirty="0" err="1"/>
              <a:t>automatizáció</a:t>
            </a:r>
            <a:endParaRPr lang="hu-HU" dirty="0"/>
          </a:p>
          <a:p>
            <a:r>
              <a:rPr lang="hu-HU" dirty="0"/>
              <a:t>Meeting-összefoglalók</a:t>
            </a:r>
          </a:p>
        </p:txBody>
      </p:sp>
    </p:spTree>
    <p:extLst>
      <p:ext uri="{BB962C8B-B14F-4D97-AF65-F5344CB8AC3E}">
        <p14:creationId xmlns:p14="http://schemas.microsoft.com/office/powerpoint/2010/main" val="17518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56A3BF44-479C-670A-E653-7BB9E2E6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32" y="851669"/>
            <a:ext cx="11244404" cy="211031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40CD0702-217D-1A2E-4180-04CBF811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32" y="3069117"/>
            <a:ext cx="11244404" cy="2937214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646C9823-2800-489A-5A5B-4F7B30598D14}"/>
              </a:ext>
            </a:extLst>
          </p:cNvPr>
          <p:cNvSpPr txBox="1"/>
          <p:nvPr/>
        </p:nvSpPr>
        <p:spPr>
          <a:xfrm>
            <a:off x="3588294" y="82228"/>
            <a:ext cx="5015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chemeClr val="bg2"/>
                </a:solidFill>
              </a:rPr>
              <a:t>Mire nem jó az AI?</a:t>
            </a:r>
          </a:p>
        </p:txBody>
      </p:sp>
    </p:spTree>
    <p:extLst>
      <p:ext uri="{BB962C8B-B14F-4D97-AF65-F5344CB8AC3E}">
        <p14:creationId xmlns:p14="http://schemas.microsoft.com/office/powerpoint/2010/main" val="4450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9116C7A6-17B2-4EF0-4E21-969C937DFF34}"/>
              </a:ext>
            </a:extLst>
          </p:cNvPr>
          <p:cNvSpPr txBox="1"/>
          <p:nvPr/>
        </p:nvSpPr>
        <p:spPr>
          <a:xfrm>
            <a:off x="2629217" y="2967335"/>
            <a:ext cx="6933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b="1" dirty="0">
                <a:solidFill>
                  <a:schemeClr val="bg2"/>
                </a:solidFill>
              </a:rPr>
              <a:t>A MUNKAKÖRNYEZET</a:t>
            </a:r>
          </a:p>
        </p:txBody>
      </p:sp>
    </p:spTree>
    <p:extLst>
      <p:ext uri="{BB962C8B-B14F-4D97-AF65-F5344CB8AC3E}">
        <p14:creationId xmlns:p14="http://schemas.microsoft.com/office/powerpoint/2010/main" val="109705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8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E7988D9-76B6-A3E5-C036-B411AACC7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661" y="597711"/>
            <a:ext cx="7458169" cy="49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vágási feri">
            <a:extLst>
              <a:ext uri="{FF2B5EF4-FFF2-40B4-BE49-F238E27FC236}">
                <a16:creationId xmlns:a16="http://schemas.microsoft.com/office/drawing/2014/main" id="{759F91B3-35E6-632A-ACE1-821A9FB4B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82" y="109483"/>
            <a:ext cx="7985125" cy="594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4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US ExpertBook B1 B1502CBA - i5-1235U">
            <a:extLst>
              <a:ext uri="{FF2B5EF4-FFF2-40B4-BE49-F238E27FC236}">
                <a16:creationId xmlns:a16="http://schemas.microsoft.com/office/drawing/2014/main" id="{F30CCB0F-D2A8-9FE6-8BCA-DB76ED91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5721096" cy="57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E4FB8E2-B7A9-DEA4-AEF3-66564E3A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Semmelweis-számítógép 2025-ben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EE78F4F-BA6B-5B5B-7701-C945EDB4C140}"/>
              </a:ext>
            </a:extLst>
          </p:cNvPr>
          <p:cNvSpPr txBox="1"/>
          <p:nvPr/>
        </p:nvSpPr>
        <p:spPr>
          <a:xfrm>
            <a:off x="1527048" y="1933384"/>
            <a:ext cx="4901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Intel </a:t>
            </a:r>
            <a:r>
              <a:rPr lang="hu-HU" dirty="0" err="1"/>
              <a:t>Core</a:t>
            </a:r>
            <a:r>
              <a:rPr lang="hu-HU" dirty="0"/>
              <a:t> i5-1235U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Full</a:t>
            </a:r>
            <a:r>
              <a:rPr lang="hu-HU" dirty="0"/>
              <a:t> HD, matt kijelző, 15,6”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8 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512 GB SSD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Intel UHD </a:t>
            </a:r>
            <a:r>
              <a:rPr lang="hu-HU" dirty="0" err="1"/>
              <a:t>Graphics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Windows 11 operációs rendszer</a:t>
            </a:r>
          </a:p>
        </p:txBody>
      </p:sp>
    </p:spTree>
    <p:extLst>
      <p:ext uri="{BB962C8B-B14F-4D97-AF65-F5344CB8AC3E}">
        <p14:creationId xmlns:p14="http://schemas.microsoft.com/office/powerpoint/2010/main" val="2753938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billentyűzet, Irodai berendezések, Beviteli eszköz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203F583-1A88-CCDB-9B61-53193F247D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529" y="2522376"/>
            <a:ext cx="7022471" cy="199975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03356FA-152E-4E30-381D-6AE271CF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Perifériák</a:t>
            </a:r>
          </a:p>
        </p:txBody>
      </p:sp>
      <p:pic>
        <p:nvPicPr>
          <p:cNvPr id="5" name="Kép 4" descr="A képen képernyő, Megjelenítőeszköz, monitor, televízió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44A4B37-DD33-2D54-7662-AC8355C540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40" y="1116276"/>
            <a:ext cx="4419223" cy="3213980"/>
          </a:xfrm>
          <a:prstGeom prst="rect">
            <a:avLst/>
          </a:prstGeom>
        </p:spPr>
      </p:pic>
      <p:sp>
        <p:nvSpPr>
          <p:cNvPr id="8" name="Téglalap 7">
            <a:extLst>
              <a:ext uri="{FF2B5EF4-FFF2-40B4-BE49-F238E27FC236}">
                <a16:creationId xmlns:a16="http://schemas.microsoft.com/office/drawing/2014/main" id="{EC3FC88B-8222-A67D-242E-263BE2B874BC}"/>
              </a:ext>
            </a:extLst>
          </p:cNvPr>
          <p:cNvSpPr/>
          <p:nvPr/>
        </p:nvSpPr>
        <p:spPr>
          <a:xfrm>
            <a:off x="5619515" y="4205736"/>
            <a:ext cx="333610" cy="249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EE702145-9B60-65CD-27C6-544FEF3F494F}"/>
              </a:ext>
            </a:extLst>
          </p:cNvPr>
          <p:cNvSpPr/>
          <p:nvPr/>
        </p:nvSpPr>
        <p:spPr>
          <a:xfrm>
            <a:off x="8467725" y="3266037"/>
            <a:ext cx="276225" cy="2709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9EA10182-3B68-BF6C-49E4-AA62E1993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523" y="1018016"/>
            <a:ext cx="3223623" cy="4821967"/>
          </a:xfrm>
          <a:prstGeom prst="rect">
            <a:avLst/>
          </a:prstGeom>
        </p:spPr>
      </p:pic>
      <p:pic>
        <p:nvPicPr>
          <p:cNvPr id="21" name="Kép 20" descr="A képen elektronika, egér, Számítógépes egér, Beviteli eszköz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9F48C22-2F44-7548-B038-1E5902E123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15" y="4205736"/>
            <a:ext cx="1298322" cy="1298322"/>
          </a:xfrm>
          <a:prstGeom prst="rect">
            <a:avLst/>
          </a:prstGeom>
        </p:spPr>
      </p:pic>
      <p:pic>
        <p:nvPicPr>
          <p:cNvPr id="3" name="Picture 2" descr="Download Earphone PNG Image for Free">
            <a:extLst>
              <a:ext uri="{FF2B5EF4-FFF2-40B4-BE49-F238E27FC236}">
                <a16:creationId xmlns:a16="http://schemas.microsoft.com/office/drawing/2014/main" id="{BC5486D8-1BE6-4DC2-44B7-2D830F667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05736"/>
            <a:ext cx="946350" cy="10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0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D048E-9859-A2E8-FF44-2C1BFA8D9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billentyűzet, Irodai berendezések, Beviteli eszköz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425025D-9AF4-4A4F-696F-0514C3FB41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529" y="2522376"/>
            <a:ext cx="7022471" cy="199975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A4FE114-9CF5-884E-E849-7B89C9A00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Perifériák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AD58D51C-8370-C01E-CA5F-7E9FB2B045C4}"/>
              </a:ext>
            </a:extLst>
          </p:cNvPr>
          <p:cNvSpPr/>
          <p:nvPr/>
        </p:nvSpPr>
        <p:spPr>
          <a:xfrm>
            <a:off x="5619515" y="4205736"/>
            <a:ext cx="333610" cy="249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14EE3C81-2F35-00CE-5DAE-4A987644F5FD}"/>
              </a:ext>
            </a:extLst>
          </p:cNvPr>
          <p:cNvSpPr/>
          <p:nvPr/>
        </p:nvSpPr>
        <p:spPr>
          <a:xfrm>
            <a:off x="9927431" y="3886200"/>
            <a:ext cx="914400" cy="588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2D7B046-3AA3-9DCE-C18E-59C5347A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68" y="4581454"/>
            <a:ext cx="4039164" cy="1009791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81285981-4359-F398-F10E-8366C8D20A06}"/>
              </a:ext>
            </a:extLst>
          </p:cNvPr>
          <p:cNvSpPr/>
          <p:nvPr/>
        </p:nvSpPr>
        <p:spPr>
          <a:xfrm>
            <a:off x="5222080" y="3890963"/>
            <a:ext cx="658019" cy="260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4BBC57D-7F5B-55E2-423B-1F45E5A4EE96}"/>
              </a:ext>
            </a:extLst>
          </p:cNvPr>
          <p:cNvSpPr/>
          <p:nvPr/>
        </p:nvSpPr>
        <p:spPr>
          <a:xfrm>
            <a:off x="6074334" y="3591374"/>
            <a:ext cx="266935" cy="249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10" name="Kép 9" descr="A képen képernyő, Megjelenítőeszköz, monitor, televízió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AA36A77-53A2-67D7-3D37-78002873D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40" y="1116276"/>
            <a:ext cx="4419223" cy="3213980"/>
          </a:xfrm>
          <a:prstGeom prst="rect">
            <a:avLst/>
          </a:prstGeom>
        </p:spPr>
      </p:pic>
      <p:pic>
        <p:nvPicPr>
          <p:cNvPr id="11" name="Kép 10" descr="A képen elektronika, egér, Számítógépes egér, Beviteli eszköz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B1DF0FF-CEBB-31F3-3B36-D5B2846058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15" y="4205736"/>
            <a:ext cx="1298322" cy="1298322"/>
          </a:xfrm>
          <a:prstGeom prst="rect">
            <a:avLst/>
          </a:prstGeom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A4F63213-B1CE-5393-BD50-7D5A104830C6}"/>
              </a:ext>
            </a:extLst>
          </p:cNvPr>
          <p:cNvSpPr/>
          <p:nvPr/>
        </p:nvSpPr>
        <p:spPr>
          <a:xfrm>
            <a:off x="6845859" y="3906075"/>
            <a:ext cx="266935" cy="249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71F0DAC3-7B00-8538-DB85-A8116BD2B42C}"/>
              </a:ext>
            </a:extLst>
          </p:cNvPr>
          <p:cNvSpPr/>
          <p:nvPr/>
        </p:nvSpPr>
        <p:spPr>
          <a:xfrm>
            <a:off x="8236509" y="3586611"/>
            <a:ext cx="266935" cy="249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DADC1974-3258-873B-9B12-9FD2B61C7BA4}"/>
              </a:ext>
            </a:extLst>
          </p:cNvPr>
          <p:cNvSpPr/>
          <p:nvPr/>
        </p:nvSpPr>
        <p:spPr>
          <a:xfrm>
            <a:off x="6388894" y="3591373"/>
            <a:ext cx="266935" cy="249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098" name="Picture 2" descr="Download Earphone PNG Image for Free">
            <a:extLst>
              <a:ext uri="{FF2B5EF4-FFF2-40B4-BE49-F238E27FC236}">
                <a16:creationId xmlns:a16="http://schemas.microsoft.com/office/drawing/2014/main" id="{00327118-7D2E-86C4-2A30-78F95DEBA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05736"/>
            <a:ext cx="946350" cy="104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80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6" grpId="0" animBg="1"/>
      <p:bldP spid="6" grpId="1" animBg="1"/>
      <p:bldP spid="7" grpId="0" animBg="1"/>
      <p:bldP spid="7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8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E2A321-DA71-843B-5939-B26731A5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673"/>
            <a:ext cx="10515600" cy="1325563"/>
          </a:xfrm>
        </p:spPr>
        <p:txBody>
          <a:bodyPr/>
          <a:lstStyle/>
          <a:p>
            <a:pPr algn="ctr"/>
            <a:r>
              <a:rPr lang="hu-HU" b="1" dirty="0"/>
              <a:t>WIFI és VPN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473887-EDCE-84C4-306F-0BCA15D10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016" y="1352937"/>
            <a:ext cx="6969968" cy="464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51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950B-8353-A689-E262-33C76AB82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BE119A84-503C-37A9-0CE2-9A8B39A2E331}"/>
              </a:ext>
            </a:extLst>
          </p:cNvPr>
          <p:cNvSpPr txBox="1"/>
          <p:nvPr/>
        </p:nvSpPr>
        <p:spPr>
          <a:xfrm>
            <a:off x="2438588" y="2967335"/>
            <a:ext cx="7314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b="1" dirty="0">
                <a:solidFill>
                  <a:schemeClr val="bg2"/>
                </a:solidFill>
              </a:rPr>
              <a:t>SZOFTVERKÖRNYEZET</a:t>
            </a:r>
          </a:p>
        </p:txBody>
      </p:sp>
    </p:spTree>
    <p:extLst>
      <p:ext uri="{BB962C8B-B14F-4D97-AF65-F5344CB8AC3E}">
        <p14:creationId xmlns:p14="http://schemas.microsoft.com/office/powerpoint/2010/main" val="50070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6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AB04D5AB-0D94-4ED5-B9C6-6F6625B8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70" y="1583411"/>
            <a:ext cx="6815780" cy="4503913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8BF4EACF-2539-7792-7E04-143DC94A9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lstStyle/>
          <a:p>
            <a:pPr algn="ctr"/>
            <a:r>
              <a:rPr lang="hu-HU" b="1" dirty="0">
                <a:solidFill>
                  <a:schemeClr val="bg2"/>
                </a:solidFill>
              </a:rPr>
              <a:t>A Windows rejtett képességei</a:t>
            </a:r>
          </a:p>
        </p:txBody>
      </p:sp>
    </p:spTree>
    <p:extLst>
      <p:ext uri="{BB962C8B-B14F-4D97-AF65-F5344CB8AC3E}">
        <p14:creationId xmlns:p14="http://schemas.microsoft.com/office/powerpoint/2010/main" val="1593190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Emberi arc, személy, ruháza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EB8AA19-88B3-5789-CFD5-106C1AECC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53" y="364691"/>
            <a:ext cx="9558528" cy="5376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Nem érhető el leírás a fényképhez.">
            <a:extLst>
              <a:ext uri="{FF2B5EF4-FFF2-40B4-BE49-F238E27FC236}">
                <a16:creationId xmlns:a16="http://schemas.microsoft.com/office/drawing/2014/main" id="{A00A8BE3-664E-7DBE-9511-86D2AE700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92" y="352514"/>
            <a:ext cx="5719415" cy="538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59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B6E02C-2A2C-2688-7410-A0D87450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Tudtad-e, hogy neked is van?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85C348C-E865-7001-3F69-86361A93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7" y="1587867"/>
            <a:ext cx="3972479" cy="105742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7E0D0B8-3617-0137-FE85-B8FE4C35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27" y="2843065"/>
            <a:ext cx="1693800" cy="1638447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F4BBDCE-F48A-13A0-A44D-CEB219786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12" y="2784328"/>
            <a:ext cx="2871625" cy="319816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5983D0B-5ACD-7ADD-E1A3-EA3C13094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79" y="1587867"/>
            <a:ext cx="6839004" cy="36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4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F0FC345D-E167-9E35-5504-3D4C92907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hu-HU" b="1" dirty="0"/>
              <a:t>Excel – a belépő a programozásba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9FCA01C8-4D19-A433-1F2B-AF8BB3F3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41" y="1408176"/>
            <a:ext cx="5601517" cy="4626864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6DA996E-75C3-6E82-55BC-DDA6E6BA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85" y="1497521"/>
            <a:ext cx="7950427" cy="4448174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1FD6C29-725D-9CE9-1A39-6D6B85B6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506" y="1368986"/>
            <a:ext cx="7402984" cy="462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E351070F-56E2-32D5-ED95-A45E2524F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136" y="1497521"/>
            <a:ext cx="8283526" cy="43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2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E698D8-DA66-6329-64D7-79FCCBCE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böngészők világa</a:t>
            </a:r>
          </a:p>
        </p:txBody>
      </p:sp>
      <p:pic>
        <p:nvPicPr>
          <p:cNvPr id="11" name="Kép 10" descr="A képen Grafika, clipart, szimbólum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926D6C7-C714-4AAD-08F1-E8A249EF13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593" y="2438091"/>
            <a:ext cx="1590676" cy="1562715"/>
          </a:xfrm>
          <a:prstGeom prst="rect">
            <a:avLst/>
          </a:prstGeom>
        </p:spPr>
      </p:pic>
      <p:pic>
        <p:nvPicPr>
          <p:cNvPr id="13" name="Kép 12" descr="A képen kör, Színesség, Grafik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02D31D6-A3B3-D725-152F-EE241C16EF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4" y="2285997"/>
            <a:ext cx="1866902" cy="1866902"/>
          </a:xfrm>
          <a:prstGeom prst="rect">
            <a:avLst/>
          </a:prstGeom>
        </p:spPr>
      </p:pic>
      <p:pic>
        <p:nvPicPr>
          <p:cNvPr id="9" name="Kép 8" descr="A képen kör, Grafika, Színesség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7D646E7-3892-94FA-EED0-640623D8DD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62" y="2438399"/>
            <a:ext cx="1590676" cy="1590676"/>
          </a:xfrm>
          <a:prstGeom prst="rect">
            <a:avLst/>
          </a:prstGeom>
        </p:spPr>
      </p:pic>
      <p:pic>
        <p:nvPicPr>
          <p:cNvPr id="7" name="Kép 6" descr="A képen kreativitás, Grafika, clipart, Színes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82D1EAD-2A6C-99DA-91E8-EAB481BE21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643" y="2438398"/>
            <a:ext cx="1590676" cy="1590676"/>
          </a:xfrm>
          <a:prstGeom prst="rect">
            <a:avLst/>
          </a:prstGeom>
        </p:spPr>
      </p:pic>
      <p:pic>
        <p:nvPicPr>
          <p:cNvPr id="5" name="Kép 4" descr="A képen kör, Színesség, Grafika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CEA6B77-CF19-81C0-2899-F0A5612E3D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2438399"/>
            <a:ext cx="15906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1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ac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A7BEE-1134-67F3-C0B3-0556ADEB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Az utolsó mondatok evolúciója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94B1E9F-FA6D-6F37-3853-7BEBC0A9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4" y="1778001"/>
            <a:ext cx="11782425" cy="4124324"/>
          </a:xfrm>
        </p:spPr>
        <p:txBody>
          <a:bodyPr>
            <a:noAutofit/>
          </a:bodyPr>
          <a:lstStyle/>
          <a:p>
            <a:r>
              <a:rPr lang="hu-HU" sz="3200" dirty="0"/>
              <a:t>Mondjátok meg a királynak, hogy a hazát szolgáltam! (1325)</a:t>
            </a:r>
          </a:p>
          <a:p>
            <a:endParaRPr lang="hu-HU" sz="3200" dirty="0"/>
          </a:p>
          <a:p>
            <a:endParaRPr lang="hu-HU" sz="3200" dirty="0"/>
          </a:p>
          <a:p>
            <a:r>
              <a:rPr lang="hu-HU" sz="3200" dirty="0"/>
              <a:t>Mondjátok meg anyámnak, hogy hősként haltam meg! (1925)</a:t>
            </a:r>
          </a:p>
          <a:p>
            <a:endParaRPr lang="hu-HU" sz="3200" dirty="0"/>
          </a:p>
          <a:p>
            <a:endParaRPr lang="hu-HU" sz="3200" dirty="0"/>
          </a:p>
          <a:p>
            <a:r>
              <a:rPr lang="hu-HU" sz="3200" dirty="0"/>
              <a:t>Valaki törölje a böngészési előzményeimet, </a:t>
            </a:r>
            <a:r>
              <a:rPr lang="hu-HU" sz="3200" dirty="0" err="1"/>
              <a:t>pls</a:t>
            </a:r>
            <a:r>
              <a:rPr lang="hu-HU" sz="3200" dirty="0"/>
              <a:t>! (2025)</a:t>
            </a:r>
          </a:p>
        </p:txBody>
      </p:sp>
    </p:spTree>
    <p:extLst>
      <p:ext uri="{BB962C8B-B14F-4D97-AF65-F5344CB8AC3E}">
        <p14:creationId xmlns:p14="http://schemas.microsoft.com/office/powerpoint/2010/main" val="102026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2B9EEE7C-2225-9AAB-F0F3-47FD9667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64"/>
            <a:ext cx="12192000" cy="5835921"/>
          </a:xfrm>
          <a:prstGeom prst="rect">
            <a:avLst/>
          </a:prstGeom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A0C4739C-34E3-E4B2-A1AD-AD8F79A2FED1}"/>
              </a:ext>
            </a:extLst>
          </p:cNvPr>
          <p:cNvGrpSpPr/>
          <p:nvPr/>
        </p:nvGrpSpPr>
        <p:grpSpPr>
          <a:xfrm>
            <a:off x="696222" y="2738414"/>
            <a:ext cx="29517575" cy="1381172"/>
            <a:chOff x="696222" y="2738414"/>
            <a:chExt cx="29517575" cy="1381172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5790C23D-6A64-59FD-8EA2-DA8F484A0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222" y="2738414"/>
              <a:ext cx="29517575" cy="1381172"/>
            </a:xfrm>
            <a:prstGeom prst="rect">
              <a:avLst/>
            </a:prstGeom>
          </p:spPr>
        </p:pic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3B26D2C8-00F0-64FE-8758-2FF6D62DED12}"/>
                </a:ext>
              </a:extLst>
            </p:cNvPr>
            <p:cNvSpPr/>
            <p:nvPr/>
          </p:nvSpPr>
          <p:spPr>
            <a:xfrm>
              <a:off x="2152650" y="2924175"/>
              <a:ext cx="228600" cy="962025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5A611EE-B2D3-5826-222F-E6A96CA4FC25}"/>
              </a:ext>
            </a:extLst>
          </p:cNvPr>
          <p:cNvSpPr txBox="1"/>
          <p:nvPr/>
        </p:nvSpPr>
        <p:spPr>
          <a:xfrm>
            <a:off x="2381250" y="2795564"/>
            <a:ext cx="6607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>
                <a:solidFill>
                  <a:srgbClr val="FFFFFF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p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B86EE9F-E2FC-0623-9E92-6B0693CF2268}"/>
              </a:ext>
            </a:extLst>
          </p:cNvPr>
          <p:cNvSpPr txBox="1"/>
          <p:nvPr/>
        </p:nvSpPr>
        <p:spPr>
          <a:xfrm>
            <a:off x="2842574" y="2806779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>
                <a:solidFill>
                  <a:srgbClr val="FFFFFF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5E2D8D5-E973-2455-EA09-45B772DD245D}"/>
              </a:ext>
            </a:extLst>
          </p:cNvPr>
          <p:cNvSpPr txBox="1"/>
          <p:nvPr/>
        </p:nvSpPr>
        <p:spPr>
          <a:xfrm>
            <a:off x="3275323" y="2806779"/>
            <a:ext cx="4764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>
                <a:solidFill>
                  <a:srgbClr val="FFFFFF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3461962B-3D99-7BEA-5F0E-0464D9EFB236}"/>
              </a:ext>
            </a:extLst>
          </p:cNvPr>
          <p:cNvSpPr txBox="1"/>
          <p:nvPr/>
        </p:nvSpPr>
        <p:spPr>
          <a:xfrm>
            <a:off x="3606070" y="2816304"/>
            <a:ext cx="4587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>
                <a:solidFill>
                  <a:srgbClr val="FFFFFF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374F2702-2F16-1444-FBAD-BC18DF3C34B9}"/>
              </a:ext>
            </a:extLst>
          </p:cNvPr>
          <p:cNvSpPr txBox="1"/>
          <p:nvPr/>
        </p:nvSpPr>
        <p:spPr>
          <a:xfrm>
            <a:off x="3895057" y="2844879"/>
            <a:ext cx="3786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>
                <a:solidFill>
                  <a:srgbClr val="FFFFFF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DAA175F-CA49-526B-6C89-36C4A66E3A45}"/>
              </a:ext>
            </a:extLst>
          </p:cNvPr>
          <p:cNvSpPr txBox="1"/>
          <p:nvPr/>
        </p:nvSpPr>
        <p:spPr>
          <a:xfrm>
            <a:off x="4034128" y="2835353"/>
            <a:ext cx="6335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>
                <a:solidFill>
                  <a:srgbClr val="FFFFFF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E8FDE78A-B236-4B6B-E5C6-2C18933AF9F8}"/>
              </a:ext>
            </a:extLst>
          </p:cNvPr>
          <p:cNvSpPr txBox="1"/>
          <p:nvPr/>
        </p:nvSpPr>
        <p:spPr>
          <a:xfrm>
            <a:off x="4444318" y="2835353"/>
            <a:ext cx="6335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600" dirty="0">
                <a:solidFill>
                  <a:srgbClr val="FFFFFF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38964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DBB7230C-4266-00BE-ADE2-20788B8A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86233"/>
            <a:ext cx="11363325" cy="578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48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18E5D26E-508E-AA7D-A6FA-0B8FF3CD6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7" y="821011"/>
            <a:ext cx="11774543" cy="1057423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F2309B0-8A64-CCCE-EEC3-E1F9355A1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7" y="2005183"/>
            <a:ext cx="2109176" cy="1807865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9CFD81C8-1FD5-43C2-33E5-4377688E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41824"/>
            <a:ext cx="10515600" cy="1325563"/>
          </a:xfrm>
        </p:spPr>
        <p:txBody>
          <a:bodyPr/>
          <a:lstStyle/>
          <a:p>
            <a:pPr algn="ctr"/>
            <a:r>
              <a:rPr lang="hu-HU" b="1" dirty="0"/>
              <a:t>Mielőtt rendszergazdát hívunk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A8C75483-8953-DD77-D6B7-9697F48E9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702" y="2023365"/>
            <a:ext cx="4610953" cy="406848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54F6A280-47D7-DD12-7BA2-C850740B6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27" y="4083274"/>
            <a:ext cx="3286406" cy="1792585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DD660DF6-95EE-51A8-1B29-0FB56BF54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158" y="2005183"/>
            <a:ext cx="4602759" cy="3371489"/>
          </a:xfrm>
          <a:prstGeom prst="rect">
            <a:avLst/>
          </a:prstGeom>
        </p:spPr>
      </p:pic>
      <p:pic>
        <p:nvPicPr>
          <p:cNvPr id="7170" name="Picture 2" descr="Computer Smash GIFs | Tenor">
            <a:extLst>
              <a:ext uri="{FF2B5EF4-FFF2-40B4-BE49-F238E27FC236}">
                <a16:creationId xmlns:a16="http://schemas.microsoft.com/office/drawing/2014/main" id="{D2431272-3FC1-A2FB-46BE-30000D3BE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96" y="1183739"/>
            <a:ext cx="4142804" cy="450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4770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DB50B5-D81C-0DEB-BCD4-D90FB2FE1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E482DF3-FA12-45E2-DD4A-6CBCBB2C8A04}"/>
              </a:ext>
            </a:extLst>
          </p:cNvPr>
          <p:cNvSpPr txBox="1"/>
          <p:nvPr/>
        </p:nvSpPr>
        <p:spPr>
          <a:xfrm>
            <a:off x="4724470" y="2967335"/>
            <a:ext cx="2743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b="1" dirty="0">
                <a:solidFill>
                  <a:schemeClr val="bg2"/>
                </a:solidFill>
              </a:rPr>
              <a:t>TRIRIGA</a:t>
            </a:r>
          </a:p>
        </p:txBody>
      </p:sp>
    </p:spTree>
    <p:extLst>
      <p:ext uri="{BB962C8B-B14F-4D97-AF65-F5344CB8AC3E}">
        <p14:creationId xmlns:p14="http://schemas.microsoft.com/office/powerpoint/2010/main" val="28714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/MemeRestoration - Drooling Winnie the Pooh Derp meme (re-artworked, 6000*4200)">
            <a:extLst>
              <a:ext uri="{FF2B5EF4-FFF2-40B4-BE49-F238E27FC236}">
                <a16:creationId xmlns:a16="http://schemas.microsoft.com/office/drawing/2014/main" id="{4FCA0BD9-86CD-F3F5-EC8C-CD306CDD3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53" y="292728"/>
            <a:ext cx="3696831" cy="258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uxedo Winnie The Pooh Meme posters &amp; prints by Lootprint">
            <a:extLst>
              <a:ext uri="{FF2B5EF4-FFF2-40B4-BE49-F238E27FC236}">
                <a16:creationId xmlns:a16="http://schemas.microsoft.com/office/drawing/2014/main" id="{6DF293C2-42EA-7B3E-1A65-CAB246D7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52" y="3168713"/>
            <a:ext cx="3746661" cy="265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F62F85BF-38D4-AED1-3104-E7AD2989C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945" y="292728"/>
            <a:ext cx="4887395" cy="261166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81D2BDC-3CBD-F61F-4E59-2644CCC0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945" y="3168714"/>
            <a:ext cx="5900509" cy="259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5CB3F8-34E4-2B86-7A7A-9A7791593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Idővonal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C352CA9D-DFCC-0099-6D65-1F4C55ADB326}"/>
              </a:ext>
            </a:extLst>
          </p:cNvPr>
          <p:cNvSpPr txBox="1"/>
          <p:nvPr/>
        </p:nvSpPr>
        <p:spPr>
          <a:xfrm>
            <a:off x="525100" y="1690688"/>
            <a:ext cx="9361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T.e</a:t>
            </a:r>
            <a:r>
              <a:rPr lang="hu-HU" dirty="0"/>
              <a:t>. 11. a GLPI beüzemelése</a:t>
            </a:r>
          </a:p>
          <a:p>
            <a:r>
              <a:rPr lang="hu-HU" dirty="0" err="1"/>
              <a:t>T.e</a:t>
            </a:r>
            <a:r>
              <a:rPr lang="hu-HU" dirty="0"/>
              <a:t>. 11-10. a GLPI fénykora</a:t>
            </a:r>
          </a:p>
          <a:p>
            <a:r>
              <a:rPr lang="hu-HU" dirty="0" err="1"/>
              <a:t>T.e</a:t>
            </a:r>
            <a:r>
              <a:rPr lang="hu-HU" dirty="0"/>
              <a:t>. 9. Az első problémák</a:t>
            </a:r>
          </a:p>
          <a:p>
            <a:r>
              <a:rPr lang="hu-HU" dirty="0" err="1"/>
              <a:t>T.e</a:t>
            </a:r>
            <a:r>
              <a:rPr lang="hu-HU" dirty="0"/>
              <a:t>. 8- A fejlesztési igények zápora</a:t>
            </a:r>
          </a:p>
          <a:p>
            <a:r>
              <a:rPr lang="hu-HU" dirty="0" err="1"/>
              <a:t>T.e</a:t>
            </a:r>
            <a:r>
              <a:rPr lang="hu-HU" dirty="0"/>
              <a:t>. 4. Tapogatózó megbeszélések a GLPI leváltásáról</a:t>
            </a:r>
          </a:p>
          <a:p>
            <a:r>
              <a:rPr lang="hu-HU" dirty="0" err="1"/>
              <a:t>T.e</a:t>
            </a:r>
            <a:r>
              <a:rPr lang="hu-HU" dirty="0"/>
              <a:t>. 2. Elvi döntés az IBM </a:t>
            </a:r>
            <a:r>
              <a:rPr lang="hu-HU" dirty="0" err="1"/>
              <a:t>Tririga</a:t>
            </a:r>
            <a:r>
              <a:rPr lang="hu-HU" dirty="0"/>
              <a:t> rendszer bevezetéséről</a:t>
            </a:r>
          </a:p>
          <a:p>
            <a:r>
              <a:rPr lang="hu-HU" dirty="0" err="1"/>
              <a:t>T.e</a:t>
            </a:r>
            <a:r>
              <a:rPr lang="hu-HU" dirty="0"/>
              <a:t>. 1. Február: Első találkozó a Bee </a:t>
            </a:r>
            <a:r>
              <a:rPr lang="hu-HU" dirty="0" err="1"/>
              <a:t>Wise</a:t>
            </a:r>
            <a:r>
              <a:rPr lang="hu-HU" dirty="0"/>
              <a:t> Kft-vel</a:t>
            </a:r>
          </a:p>
          <a:p>
            <a:r>
              <a:rPr lang="hu-HU" dirty="0" err="1"/>
              <a:t>T.e</a:t>
            </a:r>
            <a:r>
              <a:rPr lang="hu-HU" dirty="0"/>
              <a:t>. 1. Február-szeptember: implementációs workshopok</a:t>
            </a:r>
          </a:p>
          <a:p>
            <a:r>
              <a:rPr lang="hu-HU" dirty="0" err="1"/>
              <a:t>T.e</a:t>
            </a:r>
            <a:r>
              <a:rPr lang="hu-HU" dirty="0"/>
              <a:t>. 1. Vége: szerződéskötés</a:t>
            </a:r>
          </a:p>
          <a:p>
            <a:r>
              <a:rPr lang="hu-HU" dirty="0"/>
              <a:t>0. Január-március: implementáció</a:t>
            </a:r>
          </a:p>
          <a:p>
            <a:r>
              <a:rPr lang="hu-HU" dirty="0"/>
              <a:t>0. Március 2. Az egyetemi </a:t>
            </a:r>
            <a:r>
              <a:rPr lang="hu-HU" dirty="0" err="1"/>
              <a:t>Tririga</a:t>
            </a:r>
            <a:r>
              <a:rPr lang="hu-HU" dirty="0"/>
              <a:t> rendszer indulása</a:t>
            </a:r>
          </a:p>
        </p:txBody>
      </p:sp>
    </p:spTree>
    <p:extLst>
      <p:ext uri="{BB962C8B-B14F-4D97-AF65-F5344CB8AC3E}">
        <p14:creationId xmlns:p14="http://schemas.microsoft.com/office/powerpoint/2010/main" val="186761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4BFE43F-87F0-8EF0-719B-2A0746CCC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641841"/>
            <a:ext cx="9528048" cy="501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420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D2DFFC-03CC-F925-B01F-A35F7329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b="1" dirty="0"/>
              <a:t>A mindenkori </a:t>
            </a:r>
            <a:r>
              <a:rPr lang="hu-HU" b="1" dirty="0" err="1"/>
              <a:t>helpdesk</a:t>
            </a:r>
            <a:r>
              <a:rPr lang="hu-HU" b="1" dirty="0"/>
              <a:t> specifikációi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989752-78E6-FD0E-07B8-A9FEDFD99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Egyszerű használat</a:t>
            </a:r>
          </a:p>
          <a:p>
            <a:r>
              <a:rPr lang="hu-HU" dirty="0"/>
              <a:t>Reszponzív felület</a:t>
            </a:r>
          </a:p>
          <a:p>
            <a:r>
              <a:rPr lang="hu-HU" dirty="0"/>
              <a:t>Letisztult design</a:t>
            </a:r>
          </a:p>
          <a:p>
            <a:r>
              <a:rPr lang="hu-HU" dirty="0"/>
              <a:t>Moduláris</a:t>
            </a:r>
          </a:p>
          <a:p>
            <a:r>
              <a:rPr lang="hu-HU" dirty="0"/>
              <a:t>Megbízható háttértár (felhő vagy szerver)</a:t>
            </a:r>
          </a:p>
          <a:p>
            <a:r>
              <a:rPr lang="hu-HU" dirty="0"/>
              <a:t>Testreszabhatóság</a:t>
            </a:r>
          </a:p>
          <a:p>
            <a:r>
              <a:rPr lang="hu-HU" dirty="0"/>
              <a:t>Stressztűrés: egyszerre akár ötven felhasználó is tudja használni</a:t>
            </a:r>
          </a:p>
          <a:p>
            <a:r>
              <a:rPr lang="hu-HU" dirty="0"/>
              <a:t>Innovatív fejlesztői csapat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3843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kültéri, felhő, épület, 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01A257A-1173-7DF6-5CB4-2F5C73DCA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6" y="19050"/>
            <a:ext cx="8128007" cy="6096005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22C0D2B4-19C4-236F-C3B6-DC570F8A38A7}"/>
              </a:ext>
            </a:extLst>
          </p:cNvPr>
          <p:cNvSpPr txBox="1">
            <a:spLocks/>
          </p:cNvSpPr>
          <p:nvPr/>
        </p:nvSpPr>
        <p:spPr>
          <a:xfrm>
            <a:off x="3362325" y="-154178"/>
            <a:ext cx="61405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hu-HU" b="1" dirty="0"/>
              <a:t>TRIRIGA ELŐTT</a:t>
            </a:r>
          </a:p>
        </p:txBody>
      </p:sp>
    </p:spTree>
    <p:extLst>
      <p:ext uri="{BB962C8B-B14F-4D97-AF65-F5344CB8AC3E}">
        <p14:creationId xmlns:p14="http://schemas.microsoft.com/office/powerpoint/2010/main" val="4141544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kültéri, ég, fa, szobo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BDC50F4-78FC-2547-FF62-D1A45959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8575"/>
            <a:ext cx="9134475" cy="6089650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67F54E5B-13CD-FB44-472E-62C16CA2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797" y="-154178"/>
            <a:ext cx="5078556" cy="1325563"/>
          </a:xfrm>
        </p:spPr>
        <p:txBody>
          <a:bodyPr/>
          <a:lstStyle/>
          <a:p>
            <a:pPr algn="ctr"/>
            <a:r>
              <a:rPr lang="hu-HU" b="1" dirty="0"/>
              <a:t>TRIRIGA UTÁN</a:t>
            </a:r>
          </a:p>
        </p:txBody>
      </p:sp>
    </p:spTree>
    <p:extLst>
      <p:ext uri="{BB962C8B-B14F-4D97-AF65-F5344CB8AC3E}">
        <p14:creationId xmlns:p14="http://schemas.microsoft.com/office/powerpoint/2010/main" val="192149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25C21-AD02-CD3B-94F1-2A3C7A4A8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56487F98-A6C8-56E4-7F3D-DB33E4656F3E}"/>
              </a:ext>
            </a:extLst>
          </p:cNvPr>
          <p:cNvSpPr txBox="1"/>
          <p:nvPr/>
        </p:nvSpPr>
        <p:spPr>
          <a:xfrm>
            <a:off x="2154440" y="2967335"/>
            <a:ext cx="7883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b="1" dirty="0">
                <a:solidFill>
                  <a:schemeClr val="bg2"/>
                </a:solidFill>
              </a:rPr>
              <a:t>A KEVESEBB NÉHA TÖBB</a:t>
            </a:r>
          </a:p>
        </p:txBody>
      </p:sp>
    </p:spTree>
    <p:extLst>
      <p:ext uri="{BB962C8B-B14F-4D97-AF65-F5344CB8AC3E}">
        <p14:creationId xmlns:p14="http://schemas.microsoft.com/office/powerpoint/2010/main" val="18906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/>
      </p:transition>
    </mc:Choice>
    <mc:Fallback>
      <p:transition spd="slow">
        <p:zo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70389-870B-69EF-75C1-CEE7F7694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F1DB005-FADD-6E10-C73F-483CD8F81D85}"/>
              </a:ext>
            </a:extLst>
          </p:cNvPr>
          <p:cNvSpPr txBox="1"/>
          <p:nvPr/>
        </p:nvSpPr>
        <p:spPr>
          <a:xfrm>
            <a:off x="2632103" y="2967335"/>
            <a:ext cx="69277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400" b="1" dirty="0">
                <a:solidFill>
                  <a:schemeClr val="bg2"/>
                </a:solidFill>
              </a:rPr>
              <a:t>A TÖBB MINDIG TÖBB</a:t>
            </a:r>
          </a:p>
        </p:txBody>
      </p:sp>
    </p:spTree>
    <p:extLst>
      <p:ext uri="{BB962C8B-B14F-4D97-AF65-F5344CB8AC3E}">
        <p14:creationId xmlns:p14="http://schemas.microsoft.com/office/powerpoint/2010/main" val="272302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4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ruházat, személy, ember, Hivatalos öltöze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823C1C6-40F1-683A-8E06-7C1F75BD0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0"/>
            <a:ext cx="4095750" cy="6143625"/>
          </a:xfrm>
          <a:prstGeom prst="rect">
            <a:avLst/>
          </a:prstGeom>
        </p:spPr>
      </p:pic>
      <p:pic>
        <p:nvPicPr>
          <p:cNvPr id="5" name="mfi himnusz">
            <a:hlinkClick r:id="" action="ppaction://media"/>
            <a:extLst>
              <a:ext uri="{FF2B5EF4-FFF2-40B4-BE49-F238E27FC236}">
                <a16:creationId xmlns:a16="http://schemas.microsoft.com/office/drawing/2014/main" id="{AE78F546-E5ED-5185-3ACE-73D3B44D5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55550" y="3702050"/>
            <a:ext cx="609600" cy="6096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4A912FFD-142A-D429-0EFF-C444E04E3EBF}"/>
              </a:ext>
            </a:extLst>
          </p:cNvPr>
          <p:cNvSpPr txBox="1"/>
          <p:nvPr/>
        </p:nvSpPr>
        <p:spPr>
          <a:xfrm>
            <a:off x="231777" y="1917650"/>
            <a:ext cx="809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2"/>
                </a:solidFill>
              </a:rPr>
              <a:t>Ott, hol tudás lángja égre tör,</a:t>
            </a:r>
          </a:p>
          <a:p>
            <a:r>
              <a:rPr lang="hu-HU" sz="3600" dirty="0">
                <a:solidFill>
                  <a:schemeClr val="bg2"/>
                </a:solidFill>
              </a:rPr>
              <a:t>Hol gyógyulásért él a közösség,</a:t>
            </a:r>
          </a:p>
          <a:p>
            <a:r>
              <a:rPr lang="hu-HU" sz="3600" dirty="0">
                <a:solidFill>
                  <a:schemeClr val="bg2"/>
                </a:solidFill>
              </a:rPr>
              <a:t>Ott áll az Erő, mi rejtve hat,</a:t>
            </a:r>
          </a:p>
          <a:p>
            <a:r>
              <a:rPr lang="hu-HU" sz="3600" dirty="0">
                <a:solidFill>
                  <a:schemeClr val="bg2"/>
                </a:solidFill>
              </a:rPr>
              <a:t>Egy csendben formált, éltető egység.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4B985DC-A9B1-C7CE-38B8-349903B7A567}"/>
              </a:ext>
            </a:extLst>
          </p:cNvPr>
          <p:cNvSpPr txBox="1"/>
          <p:nvPr/>
        </p:nvSpPr>
        <p:spPr>
          <a:xfrm>
            <a:off x="231776" y="1917650"/>
            <a:ext cx="809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2"/>
                </a:solidFill>
              </a:rPr>
              <a:t>Hiba, ha jő, nem marad soká,</a:t>
            </a:r>
          </a:p>
          <a:p>
            <a:r>
              <a:rPr lang="hu-HU" sz="3600" dirty="0">
                <a:solidFill>
                  <a:schemeClr val="bg2"/>
                </a:solidFill>
              </a:rPr>
              <a:t>Megáll a lift – új esemény.</a:t>
            </a:r>
          </a:p>
          <a:p>
            <a:r>
              <a:rPr lang="hu-HU" sz="3600" dirty="0">
                <a:solidFill>
                  <a:schemeClr val="bg2"/>
                </a:solidFill>
              </a:rPr>
              <a:t>Park zöldül, csillan a tér,</a:t>
            </a:r>
          </a:p>
          <a:p>
            <a:r>
              <a:rPr lang="hu-HU" sz="3600" dirty="0">
                <a:solidFill>
                  <a:schemeClr val="bg2"/>
                </a:solidFill>
              </a:rPr>
              <a:t>Felújulásban éled a remény.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D10231F-50B3-220E-A3BD-14151986FB6D}"/>
              </a:ext>
            </a:extLst>
          </p:cNvPr>
          <p:cNvSpPr txBox="1"/>
          <p:nvPr/>
        </p:nvSpPr>
        <p:spPr>
          <a:xfrm>
            <a:off x="231776" y="1917650"/>
            <a:ext cx="809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2"/>
                </a:solidFill>
              </a:rPr>
              <a:t>Őrzés, költözés, hulladék útja,</a:t>
            </a:r>
          </a:p>
          <a:p>
            <a:r>
              <a:rPr lang="hu-HU" sz="3600" dirty="0">
                <a:solidFill>
                  <a:schemeClr val="bg2"/>
                </a:solidFill>
              </a:rPr>
              <a:t>Minden mozdulat szakértelem,</a:t>
            </a:r>
          </a:p>
          <a:p>
            <a:r>
              <a:rPr lang="hu-HU" sz="3600" dirty="0">
                <a:solidFill>
                  <a:schemeClr val="bg2"/>
                </a:solidFill>
              </a:rPr>
              <a:t>Mosás, takarítás, étkezés fénye,</a:t>
            </a:r>
          </a:p>
          <a:p>
            <a:r>
              <a:rPr lang="hu-HU" sz="3600" dirty="0">
                <a:solidFill>
                  <a:schemeClr val="bg2"/>
                </a:solidFill>
              </a:rPr>
              <a:t>Tiszta a szándék és rend a jelen!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B3571AA-2AC0-6727-5F45-8E3CD76B3FE3}"/>
              </a:ext>
            </a:extLst>
          </p:cNvPr>
          <p:cNvSpPr txBox="1"/>
          <p:nvPr/>
        </p:nvSpPr>
        <p:spPr>
          <a:xfrm>
            <a:off x="231776" y="1917650"/>
            <a:ext cx="809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2"/>
                </a:solidFill>
              </a:rPr>
              <a:t>Telefon szól, raktár nyit,</a:t>
            </a:r>
          </a:p>
          <a:p>
            <a:r>
              <a:rPr lang="hu-HU" sz="3600" dirty="0">
                <a:solidFill>
                  <a:schemeClr val="bg2"/>
                </a:solidFill>
              </a:rPr>
              <a:t>Technika él – mert működtetik,</a:t>
            </a:r>
          </a:p>
          <a:p>
            <a:r>
              <a:rPr lang="hu-HU" sz="3600" dirty="0">
                <a:solidFill>
                  <a:schemeClr val="bg2"/>
                </a:solidFill>
              </a:rPr>
              <a:t>Csendben, biztosan, láthatatlan,</a:t>
            </a:r>
          </a:p>
          <a:p>
            <a:r>
              <a:rPr lang="hu-HU" sz="3600" dirty="0">
                <a:solidFill>
                  <a:schemeClr val="bg2"/>
                </a:solidFill>
              </a:rPr>
              <a:t>Ők az Erő, és nem a senkik!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022BFEE-9DB8-650D-AB2F-96FDDA57CD48}"/>
              </a:ext>
            </a:extLst>
          </p:cNvPr>
          <p:cNvSpPr txBox="1"/>
          <p:nvPr/>
        </p:nvSpPr>
        <p:spPr>
          <a:xfrm>
            <a:off x="231776" y="1860500"/>
            <a:ext cx="8096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solidFill>
                  <a:schemeClr val="bg2"/>
                </a:solidFill>
              </a:rPr>
              <a:t>MFI – láthatatlan mozgató erő,</a:t>
            </a:r>
          </a:p>
          <a:p>
            <a:r>
              <a:rPr lang="hu-HU" sz="3600" dirty="0">
                <a:solidFill>
                  <a:schemeClr val="bg2"/>
                </a:solidFill>
              </a:rPr>
              <a:t>Semmelweis ereje mindennap!</a:t>
            </a:r>
          </a:p>
          <a:p>
            <a:r>
              <a:rPr lang="hu-HU" sz="3600" dirty="0">
                <a:solidFill>
                  <a:schemeClr val="bg2"/>
                </a:solidFill>
              </a:rPr>
              <a:t>MFI vezet hittel és szilárdan,</a:t>
            </a:r>
          </a:p>
          <a:p>
            <a:r>
              <a:rPr lang="hu-HU" sz="3600" dirty="0">
                <a:solidFill>
                  <a:schemeClr val="bg2"/>
                </a:solidFill>
              </a:rPr>
              <a:t>Általa biztos az irány, az alap!</a:t>
            </a:r>
          </a:p>
        </p:txBody>
      </p:sp>
    </p:spTree>
    <p:extLst>
      <p:ext uri="{BB962C8B-B14F-4D97-AF65-F5344CB8AC3E}">
        <p14:creationId xmlns:p14="http://schemas.microsoft.com/office/powerpoint/2010/main" val="334052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59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zöveg helye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u-HU" dirty="0"/>
              <a:t>Köszönöm a figyelmet!</a:t>
            </a:r>
            <a:endParaRPr lang="en-GB" dirty="0"/>
          </a:p>
        </p:txBody>
      </p:sp>
      <p:sp>
        <p:nvSpPr>
          <p:cNvPr id="6" name="Szöveg hely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Pál-Szabó András</a:t>
            </a:r>
            <a:endParaRPr lang="en-GB" dirty="0"/>
          </a:p>
        </p:txBody>
      </p:sp>
      <p:sp>
        <p:nvSpPr>
          <p:cNvPr id="2" name="Szöveg helye 6">
            <a:extLst>
              <a:ext uri="{FF2B5EF4-FFF2-40B4-BE49-F238E27FC236}">
                <a16:creationId xmlns:a16="http://schemas.microsoft.com/office/drawing/2014/main" id="{C2DA3015-D6F9-0D37-2CC0-2A2671662619}"/>
              </a:ext>
            </a:extLst>
          </p:cNvPr>
          <p:cNvSpPr txBox="1">
            <a:spLocks/>
          </p:cNvSpPr>
          <p:nvPr/>
        </p:nvSpPr>
        <p:spPr>
          <a:xfrm>
            <a:off x="1524000" y="4398241"/>
            <a:ext cx="9144000" cy="11238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kern="1200" baseline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4000" dirty="0"/>
              <a:t>Általunk biztos az irány, az alap!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4161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1">
            <a:extLst>
              <a:ext uri="{FF2B5EF4-FFF2-40B4-BE49-F238E27FC236}">
                <a16:creationId xmlns:a16="http://schemas.microsoft.com/office/drawing/2014/main" id="{E08FE2FC-4794-2FCA-D203-3DBB78EE7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9638" y="365125"/>
            <a:ext cx="5752723" cy="1325563"/>
          </a:xfrm>
        </p:spPr>
        <p:txBody>
          <a:bodyPr/>
          <a:lstStyle/>
          <a:p>
            <a:pPr algn="ctr"/>
            <a:r>
              <a:rPr lang="hu-HU" dirty="0"/>
              <a:t>Melyik az igazi kép?</a:t>
            </a:r>
            <a:endParaRPr lang="en-GB" dirty="0"/>
          </a:p>
        </p:txBody>
      </p:sp>
      <p:pic>
        <p:nvPicPr>
          <p:cNvPr id="1026" name="Picture 2" descr="Feltöltött kép">
            <a:extLst>
              <a:ext uri="{FF2B5EF4-FFF2-40B4-BE49-F238E27FC236}">
                <a16:creationId xmlns:a16="http://schemas.microsoft.com/office/drawing/2014/main" id="{BFADD50B-F9F7-5116-D3AB-FA5866281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891" y="1602463"/>
            <a:ext cx="5941337" cy="396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AC494353-A8B3-DBCB-055F-0F4AE9CA67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8" y="1531144"/>
            <a:ext cx="3135628" cy="419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3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Hogyan szűrjük ki az AI generált képet?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9091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7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ing Africa: Continent Spied from Space in Gorgeous NASA Pic | Space">
            <a:extLst>
              <a:ext uri="{FF2B5EF4-FFF2-40B4-BE49-F238E27FC236}">
                <a16:creationId xmlns:a16="http://schemas.microsoft.com/office/drawing/2014/main" id="{598F111A-6EBD-3208-F2E9-0842D148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" y="439274"/>
            <a:ext cx="5065414" cy="506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BF54637-C439-5315-61EB-249CF99B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6066">
            <a:off x="6571852" y="548640"/>
            <a:ext cx="4791456" cy="479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5A72C0F8-FDEA-178E-2593-ED6B634908E5}"/>
              </a:ext>
            </a:extLst>
          </p:cNvPr>
          <p:cNvSpPr/>
          <p:nvPr/>
        </p:nvSpPr>
        <p:spPr>
          <a:xfrm>
            <a:off x="274321" y="338328"/>
            <a:ext cx="5821680" cy="575978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7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F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FDBD669-9E29-B4EE-25F6-8951E96C0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85" y="1080018"/>
            <a:ext cx="6487104" cy="43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on lying on rock HD wallpaper | Wallpaper Flare">
            <a:extLst>
              <a:ext uri="{FF2B5EF4-FFF2-40B4-BE49-F238E27FC236}">
                <a16:creationId xmlns:a16="http://schemas.microsoft.com/office/drawing/2014/main" id="{FFCEE8AA-A21B-F941-1522-2401CABC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159" y="1080017"/>
            <a:ext cx="6486104" cy="432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17D1CB73-1C80-680C-1045-45F68E6668C2}"/>
              </a:ext>
            </a:extLst>
          </p:cNvPr>
          <p:cNvSpPr/>
          <p:nvPr/>
        </p:nvSpPr>
        <p:spPr>
          <a:xfrm>
            <a:off x="0" y="1080016"/>
            <a:ext cx="5888945" cy="432473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50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88B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oba, orvosi, Orvosi felszerelés, helyszí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4B06CDF-0547-5623-A97E-9B4076A9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844" y="457202"/>
            <a:ext cx="3595396" cy="5393094"/>
          </a:xfrm>
          <a:prstGeom prst="rect">
            <a:avLst/>
          </a:prstGeom>
        </p:spPr>
      </p:pic>
      <p:pic>
        <p:nvPicPr>
          <p:cNvPr id="3076" name="Picture 4" descr="Practicing Surgeons | ACS">
            <a:extLst>
              <a:ext uri="{FF2B5EF4-FFF2-40B4-BE49-F238E27FC236}">
                <a16:creationId xmlns:a16="http://schemas.microsoft.com/office/drawing/2014/main" id="{8641EB03-80F3-8F19-4BCE-4BA726C3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61" y="457202"/>
            <a:ext cx="4049814" cy="539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37F32A2C-4CDA-0DCB-5E81-8EB30A40DF24}"/>
              </a:ext>
            </a:extLst>
          </p:cNvPr>
          <p:cNvSpPr/>
          <p:nvPr/>
        </p:nvSpPr>
        <p:spPr>
          <a:xfrm>
            <a:off x="6516759" y="457202"/>
            <a:ext cx="4049815" cy="539309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904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80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dian Business Woman Images - Free Download on Freepik">
            <a:extLst>
              <a:ext uri="{FF2B5EF4-FFF2-40B4-BE49-F238E27FC236}">
                <a16:creationId xmlns:a16="http://schemas.microsoft.com/office/drawing/2014/main" id="{29F69924-C8FE-2FA4-3A79-EBC76E3B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441" y="569167"/>
            <a:ext cx="3334139" cy="500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3DB15C74-D595-390F-8ACA-BCF8DD02ED04}"/>
              </a:ext>
            </a:extLst>
          </p:cNvPr>
          <p:cNvSpPr/>
          <p:nvPr/>
        </p:nvSpPr>
        <p:spPr>
          <a:xfrm>
            <a:off x="2298439" y="569167"/>
            <a:ext cx="3334139" cy="5001208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 descr="A képen személy, Emberi arc, mosoly, ruháza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F918836C-D1C0-143C-2A07-40E8ADAF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30" y="569166"/>
            <a:ext cx="3334139" cy="50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-téma">
  <a:themeElements>
    <a:clrScheme name="Semmelweis Egyetem">
      <a:dk1>
        <a:srgbClr val="242F62"/>
      </a:dk1>
      <a:lt1>
        <a:sysClr val="window" lastClr="FFFFFF"/>
      </a:lt1>
      <a:dk2>
        <a:srgbClr val="242F62"/>
      </a:dk2>
      <a:lt2>
        <a:srgbClr val="E3D496"/>
      </a:lt2>
      <a:accent1>
        <a:srgbClr val="B3A16E"/>
      </a:accent1>
      <a:accent2>
        <a:srgbClr val="E3D496"/>
      </a:accent2>
      <a:accent3>
        <a:srgbClr val="B3A16E"/>
      </a:accent3>
      <a:accent4>
        <a:srgbClr val="E3D496"/>
      </a:accent4>
      <a:accent5>
        <a:srgbClr val="B3A16E"/>
      </a:accent5>
      <a:accent6>
        <a:srgbClr val="E3D496"/>
      </a:accent6>
      <a:hlink>
        <a:srgbClr val="B3A16E"/>
      </a:hlink>
      <a:folHlink>
        <a:srgbClr val="B3A16E"/>
      </a:folHlink>
    </a:clrScheme>
    <a:fontScheme name="7. egyéni séma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mutató1" id="{DDB0DDBD-6287-4501-BD40-D641BDBF5C6F}" vid="{15285A77-5A02-4D46-8F1F-1AC551FF6B67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HUN_PPT_sablon_1108</Template>
  <TotalTime>1274</TotalTime>
  <Words>483</Words>
  <Application>Microsoft Office PowerPoint</Application>
  <PresentationFormat>Szélesvásznú</PresentationFormat>
  <Paragraphs>98</Paragraphs>
  <Slides>36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36</vt:i4>
      </vt:variant>
    </vt:vector>
  </HeadingPairs>
  <TitlesOfParts>
    <vt:vector size="41" baseType="lpstr">
      <vt:lpstr>Abadi</vt:lpstr>
      <vt:lpstr>Arial</vt:lpstr>
      <vt:lpstr>Calibri</vt:lpstr>
      <vt:lpstr>Trebuchet MS</vt:lpstr>
      <vt:lpstr>Office-téma</vt:lpstr>
      <vt:lpstr>PowerPoint-bemutató</vt:lpstr>
      <vt:lpstr>PowerPoint-bemutató</vt:lpstr>
      <vt:lpstr>PowerPoint-bemutató</vt:lpstr>
      <vt:lpstr>Melyik az igazi kép?</vt:lpstr>
      <vt:lpstr>Hogyan szűrjük ki az AI generált képet?</vt:lpstr>
      <vt:lpstr>PowerPoint-bemutató</vt:lpstr>
      <vt:lpstr>PowerPoint-bemutató</vt:lpstr>
      <vt:lpstr>PowerPoint-bemutató</vt:lpstr>
      <vt:lpstr>PowerPoint-bemutató</vt:lpstr>
      <vt:lpstr>Mire jó még az AI?</vt:lpstr>
      <vt:lpstr>PowerPoint-bemutató</vt:lpstr>
      <vt:lpstr>PowerPoint-bemutató</vt:lpstr>
      <vt:lpstr>PowerPoint-bemutató</vt:lpstr>
      <vt:lpstr>A Semmelweis-számítógép 2025-ben</vt:lpstr>
      <vt:lpstr>Perifériák</vt:lpstr>
      <vt:lpstr>Perifériák</vt:lpstr>
      <vt:lpstr>WIFI és VPN</vt:lpstr>
      <vt:lpstr>PowerPoint-bemutató</vt:lpstr>
      <vt:lpstr>A Windows rejtett képességei</vt:lpstr>
      <vt:lpstr>Tudtad-e, hogy neked is van?</vt:lpstr>
      <vt:lpstr>Excel – a belépő a programozásba</vt:lpstr>
      <vt:lpstr>A böngészők világa</vt:lpstr>
      <vt:lpstr>Az utolsó mondatok evolúciója</vt:lpstr>
      <vt:lpstr>PowerPoint-bemutató</vt:lpstr>
      <vt:lpstr>PowerPoint-bemutató</vt:lpstr>
      <vt:lpstr>Mielőtt rendszergazdát hívunk</vt:lpstr>
      <vt:lpstr>PowerPoint-bemutató</vt:lpstr>
      <vt:lpstr>PowerPoint-bemutató</vt:lpstr>
      <vt:lpstr>Idővonal</vt:lpstr>
      <vt:lpstr>A mindenkori helpdesk specifikációi</vt:lpstr>
      <vt:lpstr>PowerPoint-bemutató</vt:lpstr>
      <vt:lpstr>TRIRIGA UTÁN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címe</dc:title>
  <dc:creator>Pátrovics András Rodrigó</dc:creator>
  <cp:lastModifiedBy>Pál-Szabó András (OIK csoportvezető)</cp:lastModifiedBy>
  <cp:revision>70</cp:revision>
  <dcterms:created xsi:type="dcterms:W3CDTF">2021-11-08T12:50:52Z</dcterms:created>
  <dcterms:modified xsi:type="dcterms:W3CDTF">2025-05-05T13:05:09Z</dcterms:modified>
</cp:coreProperties>
</file>